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gx8yfpFC36ldPhqav2u5Uq0zkw7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customschemas.google.com/relationships/presentationmetadata" Target="metadata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4c9bc40d0e_1_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g34c9bc40d0e_1_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g34c9bc40d0e_1_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8" name="Google Shape;188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4" name="Google Shape;19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03" name="Google Shape;203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4c02499148_0_8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4" name="Google Shape;114;g34c02499148_0_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4c02499148_0_1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1" name="Google Shape;121;g34c02499148_0_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4c02499148_0_2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0" name="Google Shape;140;g34c02499148_0_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8" name="Google Shape;148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6" name="Google Shape;15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3" name="Google Shape;16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2" name="Google Shape;172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9" name="Google Shape;17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0" name="Google Shape;180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4c9bc40d0e_1_1"/>
          <p:cNvSpPr txBox="1"/>
          <p:nvPr/>
        </p:nvSpPr>
        <p:spPr>
          <a:xfrm>
            <a:off x="832030" y="0"/>
            <a:ext cx="10515600" cy="966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4100">
                <a:solidFill>
                  <a:schemeClr val="dk1"/>
                </a:solidFill>
              </a:rPr>
              <a:t>Quels vaccins sont administrés et quand</a:t>
            </a:r>
            <a:r>
              <a:rPr b="0" i="0" lang="en-US" sz="4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4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g34c9bc40d0e_1_1"/>
          <p:cNvSpPr txBox="1"/>
          <p:nvPr/>
        </p:nvSpPr>
        <p:spPr>
          <a:xfrm>
            <a:off x="0" y="6509288"/>
            <a:ext cx="327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CARD 1 FRONT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g34c9bc40d0e_1_1"/>
          <p:cNvSpPr/>
          <p:nvPr/>
        </p:nvSpPr>
        <p:spPr>
          <a:xfrm>
            <a:off x="240632" y="966651"/>
            <a:ext cx="1556100" cy="4932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g34c9bc40d0e_1_1"/>
          <p:cNvSpPr txBox="1"/>
          <p:nvPr/>
        </p:nvSpPr>
        <p:spPr>
          <a:xfrm>
            <a:off x="240625" y="1067525"/>
            <a:ext cx="11837700" cy="754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À la naissance  </a:t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 peu après   6 semaines    10 semaines     14 semaines   6 mois 7 mois   8 moi    9 mois         15 mois</a:t>
            </a:r>
            <a:endParaRPr b="1" sz="2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g34c9bc40d0e_1_1"/>
          <p:cNvSpPr txBox="1"/>
          <p:nvPr/>
        </p:nvSpPr>
        <p:spPr>
          <a:xfrm>
            <a:off x="9622975" y="3078050"/>
            <a:ext cx="2599200" cy="2481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RRO        RRO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Rougeole      Rougeole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FJ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fièvre jaune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meningite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g34c9bc40d0e_1_1"/>
          <p:cNvSpPr txBox="1"/>
          <p:nvPr/>
        </p:nvSpPr>
        <p:spPr>
          <a:xfrm>
            <a:off x="240625" y="3078050"/>
            <a:ext cx="3135300" cy="2481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BCG</a:t>
            </a: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Penta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tuberculose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dipthérie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tetanus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OPV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pertussis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olio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       h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epatitis B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       HIB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5" name="Google Shape;95;g34c9bc40d0e_1_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897925" y="1884250"/>
            <a:ext cx="1096575" cy="11315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g34c9bc40d0e_1_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2950" y="2045225"/>
            <a:ext cx="6874775" cy="966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g34c9bc40d0e_1_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883340" y="2104636"/>
            <a:ext cx="982085" cy="84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g34c9bc40d0e_1_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89000" y="2104645"/>
            <a:ext cx="982075" cy="843192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g34c9bc40d0e_1_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640900" y="2104646"/>
            <a:ext cx="982075" cy="8431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g34c9bc40d0e_1_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9562350" y="2104646"/>
            <a:ext cx="982075" cy="843191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g34c9bc40d0e_1_1"/>
          <p:cNvSpPr txBox="1"/>
          <p:nvPr/>
        </p:nvSpPr>
        <p:spPr>
          <a:xfrm>
            <a:off x="3780100" y="3078050"/>
            <a:ext cx="3135300" cy="2481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Penta          Penta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iphtérie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d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iphtérie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tanus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tetanus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ertussis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pertussis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epatitis B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      hepatitis B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HIB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      HIB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g34c9bc40d0e_1_1"/>
          <p:cNvSpPr txBox="1"/>
          <p:nvPr/>
        </p:nvSpPr>
        <p:spPr>
          <a:xfrm>
            <a:off x="6925388" y="3078025"/>
            <a:ext cx="2709300" cy="24816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Palu   Palu   Palu</a:t>
            </a:r>
            <a:r>
              <a:rPr b="1"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paludisme</a:t>
            </a:r>
            <a:r>
              <a:rPr lang="en-US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</a:t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g34c9bc40d0e_1_1"/>
          <p:cNvSpPr txBox="1"/>
          <p:nvPr/>
        </p:nvSpPr>
        <p:spPr>
          <a:xfrm>
            <a:off x="6883350" y="1999150"/>
            <a:ext cx="385500" cy="5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b="1" sz="2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g34c9bc40d0e_1_1"/>
          <p:cNvSpPr txBox="1"/>
          <p:nvPr/>
        </p:nvSpPr>
        <p:spPr>
          <a:xfrm>
            <a:off x="7865425" y="1999150"/>
            <a:ext cx="385500" cy="5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 b="1" sz="2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g34c9bc40d0e_1_1"/>
          <p:cNvSpPr txBox="1"/>
          <p:nvPr/>
        </p:nvSpPr>
        <p:spPr>
          <a:xfrm>
            <a:off x="8713888" y="1999150"/>
            <a:ext cx="385500" cy="5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 b="1" sz="2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g34c9bc40d0e_1_1"/>
          <p:cNvSpPr txBox="1"/>
          <p:nvPr/>
        </p:nvSpPr>
        <p:spPr>
          <a:xfrm>
            <a:off x="9641750" y="1999150"/>
            <a:ext cx="385500" cy="5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endParaRPr b="1" sz="2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g34c9bc40d0e_1_1"/>
          <p:cNvSpPr txBox="1"/>
          <p:nvPr/>
        </p:nvSpPr>
        <p:spPr>
          <a:xfrm>
            <a:off x="11418075" y="1922950"/>
            <a:ext cx="576300" cy="5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15</a:t>
            </a:r>
            <a:endParaRPr b="1" sz="2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g34c9bc40d0e_1_1"/>
          <p:cNvSpPr txBox="1"/>
          <p:nvPr/>
        </p:nvSpPr>
        <p:spPr>
          <a:xfrm>
            <a:off x="4389325" y="2442550"/>
            <a:ext cx="797100" cy="843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endParaRPr b="1" sz="30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semaines</a:t>
            </a:r>
            <a:endParaRPr b="1" sz="11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g34c9bc40d0e_1_1"/>
          <p:cNvSpPr txBox="1"/>
          <p:nvPr/>
        </p:nvSpPr>
        <p:spPr>
          <a:xfrm>
            <a:off x="5337800" y="1884250"/>
            <a:ext cx="1216200" cy="493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14</a:t>
            </a:r>
            <a:r>
              <a:rPr b="1" lang="en-US" sz="11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 semaines</a:t>
            </a:r>
            <a:endParaRPr b="1" sz="11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g34c9bc40d0e_1_1"/>
          <p:cNvSpPr txBox="1"/>
          <p:nvPr/>
        </p:nvSpPr>
        <p:spPr>
          <a:xfrm>
            <a:off x="2797875" y="2028400"/>
            <a:ext cx="797100" cy="843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b="1" sz="30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semaines</a:t>
            </a:r>
            <a:endParaRPr b="1" sz="11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g34c9bc40d0e_1_1"/>
          <p:cNvSpPr txBox="1"/>
          <p:nvPr/>
        </p:nvSpPr>
        <p:spPr>
          <a:xfrm>
            <a:off x="736925" y="1946150"/>
            <a:ext cx="797100" cy="493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A  la naissance</a:t>
            </a:r>
            <a:endParaRPr b="1" sz="11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Abun da ya kamata a sani gameda rigakafi </a:t>
            </a:r>
            <a:endParaRPr/>
          </a:p>
        </p:txBody>
      </p:sp>
      <p:sp>
        <p:nvSpPr>
          <p:cNvPr id="191" name="Google Shape;191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Char char="•"/>
            </a:pPr>
            <a:r>
              <a:rPr lang="en-US">
                <a:solidFill>
                  <a:srgbClr val="000000"/>
                </a:solidFill>
              </a:rPr>
              <a:t>A kwai cututtukan da suke yaduwa da kuma suke kashe yara ko su nakasasu, amma a kwai alluran rigakafi that suke bada kariya game da kamuwa dasu</a:t>
            </a:r>
            <a:endParaRPr>
              <a:solidFill>
                <a:srgbClr val="0000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Ana yiwa yara rigakafi ne tun suna kanana, daga zarar an haifesu har zuwa wata goma shabiyar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Alluran rigafi sun fi inganci ne in an bada su a shekarun da yakamata. Yanada ma tukar amfani a tsaya akan tsarin bada rigakafi na kasa (vaccine schedule)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 ajiye katin rigakafi a guri kiyayye a kuma kawo shi duk lokacin da za azo asibiti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Ana iya samun dan rashin jindadi ko rashin lafiya bayan anyi rigakafi. Don Allah aduba kati na 2 saboda Karin bayani akan haka da kuma yanda zaa magance su</a:t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Google Shape;196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42308" y="0"/>
            <a:ext cx="7602583" cy="3602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816123"/>
            <a:ext cx="6389830" cy="1631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515901" y="3602271"/>
            <a:ext cx="5676099" cy="23282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Google Shape;199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590546" y="5786248"/>
            <a:ext cx="6669616" cy="980311"/>
          </a:xfrm>
          <a:prstGeom prst="rect">
            <a:avLst/>
          </a:prstGeom>
          <a:noFill/>
          <a:ln>
            <a:noFill/>
          </a:ln>
        </p:spPr>
      </p:pic>
      <p:sp>
        <p:nvSpPr>
          <p:cNvPr id="200" name="Google Shape;200;p7"/>
          <p:cNvSpPr txBox="1"/>
          <p:nvPr/>
        </p:nvSpPr>
        <p:spPr>
          <a:xfrm>
            <a:off x="0" y="6509288"/>
            <a:ext cx="32701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CARD 2 FRONT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Sakonni shida na musamman akan rigakafi</a:t>
            </a:r>
            <a:endParaRPr/>
          </a:p>
        </p:txBody>
      </p:sp>
      <p:sp>
        <p:nvSpPr>
          <p:cNvPr id="206" name="Google Shape;206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Wasu alluran Rigakafi ne yakamata a bayar, kuma kamar sau nawa mahaifiyar yaro ko mai kula dashi ta dawo saboda a sami cikakkiyar kariya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 lokacin da zaa koma karbar rigakafi a asibiti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 ina zaa koma ayi rigakafi in an dawo (1i.e PHCC or Health Post)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Bukatar a dawo da yaro don rigakafi koda bashi/bata da lafiya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A aadana Kadin rigakafi da kyau a kuma zo dashi duk lokacin da zaayi rigakafi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Expected side effects and how to treat them.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Dan rashin jindadi ko rashin lafiya da ake tsammani da kuma yadda zaa magancesu</a:t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  <a:p>
            <a:pPr indent="-6413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4c02499148_0_8"/>
          <p:cNvSpPr txBox="1"/>
          <p:nvPr>
            <p:ph type="title"/>
          </p:nvPr>
        </p:nvSpPr>
        <p:spPr>
          <a:xfrm>
            <a:off x="838200" y="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3400">
                <a:latin typeface="Arial"/>
                <a:ea typeface="Arial"/>
                <a:cs typeface="Arial"/>
                <a:sym typeface="Arial"/>
              </a:rPr>
              <a:t>Ce qu'il faut savoir sur les vaccinations</a:t>
            </a:r>
            <a:endParaRPr sz="6700"/>
          </a:p>
        </p:txBody>
      </p:sp>
      <p:sp>
        <p:nvSpPr>
          <p:cNvPr id="117" name="Google Shape;117;g34c02499148_0_8"/>
          <p:cNvSpPr txBox="1"/>
          <p:nvPr>
            <p:ph idx="1" type="body"/>
          </p:nvPr>
        </p:nvSpPr>
        <p:spPr>
          <a:xfrm>
            <a:off x="838200" y="1104625"/>
            <a:ext cx="10515600" cy="54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-320355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49999"/>
              <a:buChar char="•"/>
            </a:pPr>
            <a:r>
              <a:rPr lang="en-US" sz="3399"/>
              <a:t>Il existe des maladies infectieuses qui tuent ou handicapent les enfants, mais il existe des vaccins qui peuvent les prévenir.</a:t>
            </a:r>
            <a:endParaRPr sz="3399"/>
          </a:p>
          <a:p>
            <a:pPr indent="-32035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49999"/>
              <a:buChar char="•"/>
            </a:pPr>
            <a:r>
              <a:rPr lang="en-US" sz="3399"/>
              <a:t>Les enfants sont vaccinés tout au long de la petite enfance, de la naissance ou peu après jusqu'à l'âge de 15 mois.</a:t>
            </a:r>
            <a:endParaRPr sz="3399"/>
          </a:p>
          <a:p>
            <a:pPr indent="-32035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49999"/>
              <a:buChar char="•"/>
            </a:pPr>
            <a:r>
              <a:rPr lang="en-US" sz="3399"/>
              <a:t>Les vaccins sont plus efficaces lorsqu'ils sont administrés à un âge précis. Il est très important de respecter le « calendrier de vaccination ».</a:t>
            </a:r>
            <a:endParaRPr sz="3399"/>
          </a:p>
          <a:p>
            <a:pPr indent="-32035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49999"/>
              <a:buChar char="•"/>
            </a:pPr>
            <a:r>
              <a:rPr lang="en-US" sz="3399"/>
              <a:t>Conservez la carte de vaccination dans un endroit sûr et apportez-la toujours avec vous à l'établissement de santé.</a:t>
            </a:r>
            <a:endParaRPr sz="3399"/>
          </a:p>
          <a:p>
            <a:pPr indent="-326704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53459"/>
              <a:buChar char="•"/>
            </a:pPr>
            <a:r>
              <a:rPr lang="en-US" sz="3399"/>
              <a:t>Des effets secondaires légers sont fréquents après une vaccination. Veuillez consulter la fiche 2 pour connaître la nature de ces effets et savoir comment les gérer à la maison.</a:t>
            </a:r>
            <a:r>
              <a:rPr lang="en-US" sz="3517"/>
              <a:t> </a:t>
            </a:r>
            <a:endParaRPr/>
          </a:p>
        </p:txBody>
      </p:sp>
      <p:sp>
        <p:nvSpPr>
          <p:cNvPr id="118" name="Google Shape;118;g34c02499148_0_8"/>
          <p:cNvSpPr txBox="1"/>
          <p:nvPr/>
        </p:nvSpPr>
        <p:spPr>
          <a:xfrm>
            <a:off x="0" y="6509288"/>
            <a:ext cx="327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CARD 1 BACK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4c02499148_0_14"/>
          <p:cNvSpPr txBox="1"/>
          <p:nvPr/>
        </p:nvSpPr>
        <p:spPr>
          <a:xfrm>
            <a:off x="0" y="6509288"/>
            <a:ext cx="327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CARD 2 FRONT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g34c02499148_0_14"/>
          <p:cNvSpPr txBox="1"/>
          <p:nvPr/>
        </p:nvSpPr>
        <p:spPr>
          <a:xfrm>
            <a:off x="3074075" y="0"/>
            <a:ext cx="5902200" cy="98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US" sz="3300">
                <a:solidFill>
                  <a:schemeClr val="dk1"/>
                </a:solidFill>
              </a:rPr>
              <a:t>Comment gérer les effets secondaires des vaccins</a:t>
            </a:r>
            <a:endParaRPr sz="5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g34c02499148_0_14"/>
          <p:cNvSpPr txBox="1"/>
          <p:nvPr/>
        </p:nvSpPr>
        <p:spPr>
          <a:xfrm>
            <a:off x="1397238" y="1187388"/>
            <a:ext cx="9255900" cy="73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</a:rPr>
              <a:t>Des effets secondaires légers sont fréquents après la vaccination.</a:t>
            </a:r>
            <a:endParaRPr sz="2100">
              <a:solidFill>
                <a:schemeClr val="dk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>
                <a:solidFill>
                  <a:schemeClr val="dk1"/>
                </a:solidFill>
              </a:rPr>
              <a:t>La plupart du temps, ils disparaissent après 1 à 3 jours.</a:t>
            </a:r>
            <a:endParaRPr sz="3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6" name="Google Shape;126;g34c02499148_0_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71838" y="2055079"/>
            <a:ext cx="8506683" cy="1631075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g34c02499148_0_14"/>
          <p:cNvSpPr txBox="1"/>
          <p:nvPr/>
        </p:nvSpPr>
        <p:spPr>
          <a:xfrm>
            <a:off x="142550" y="4128450"/>
            <a:ext cx="2448000" cy="112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douleur, rougeur ou gonflement à l'endroit de l'injection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g34c02499148_0_14"/>
          <p:cNvSpPr txBox="1"/>
          <p:nvPr/>
        </p:nvSpPr>
        <p:spPr>
          <a:xfrm>
            <a:off x="2453600" y="4128450"/>
            <a:ext cx="2364300" cy="112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douleur musculaire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fièvre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frissons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g34c02499148_0_14"/>
          <p:cNvSpPr txBox="1"/>
          <p:nvPr/>
        </p:nvSpPr>
        <p:spPr>
          <a:xfrm>
            <a:off x="4584625" y="4128450"/>
            <a:ext cx="1675200" cy="112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Maux de tête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Nausées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Fatigues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g34c02499148_0_14"/>
          <p:cNvSpPr txBox="1"/>
          <p:nvPr/>
        </p:nvSpPr>
        <p:spPr>
          <a:xfrm>
            <a:off x="1145800" y="3620325"/>
            <a:ext cx="4661400" cy="4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US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 effets secondaires peuvent inclure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g34c02499148_0_14"/>
          <p:cNvSpPr txBox="1"/>
          <p:nvPr/>
        </p:nvSpPr>
        <p:spPr>
          <a:xfrm>
            <a:off x="5958000" y="3710050"/>
            <a:ext cx="5676000" cy="47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US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Prenez ces mesures pour gérer ses à la maison :</a:t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2" name="Google Shape;132;g34c02499148_0_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92150" y="4091025"/>
            <a:ext cx="5991824" cy="89535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g34c02499148_0_14"/>
          <p:cNvSpPr txBox="1"/>
          <p:nvPr/>
        </p:nvSpPr>
        <p:spPr>
          <a:xfrm>
            <a:off x="6176100" y="4986375"/>
            <a:ext cx="1374900" cy="73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Buvez des liquides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g34c02499148_0_14"/>
          <p:cNvSpPr txBox="1"/>
          <p:nvPr/>
        </p:nvSpPr>
        <p:spPr>
          <a:xfrm>
            <a:off x="7333075" y="4852250"/>
            <a:ext cx="1967400" cy="118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Appliquez une compresse froide et humide pour réduire la douleur ou l'enflure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g34c02499148_0_14"/>
          <p:cNvSpPr txBox="1"/>
          <p:nvPr/>
        </p:nvSpPr>
        <p:spPr>
          <a:xfrm>
            <a:off x="8976275" y="4986375"/>
            <a:ext cx="1559400" cy="73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-Reposez-vous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g34c02499148_0_14"/>
          <p:cNvSpPr txBox="1"/>
          <p:nvPr/>
        </p:nvSpPr>
        <p:spPr>
          <a:xfrm>
            <a:off x="10574975" y="4986375"/>
            <a:ext cx="1509000" cy="118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Prenez des médicaments pour réduire la fièvre ou les douleurs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g34c02499148_0_14"/>
          <p:cNvSpPr txBox="1"/>
          <p:nvPr/>
        </p:nvSpPr>
        <p:spPr>
          <a:xfrm>
            <a:off x="382575" y="5194000"/>
            <a:ext cx="5676000" cy="1406700"/>
          </a:xfrm>
          <a:prstGeom prst="rect">
            <a:avLst/>
          </a:prstGeom>
          <a:solidFill>
            <a:srgbClr val="D0E0E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2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Rendez-vous au centre de santé si vous êtes inquiet au sujet des symptômes ou s'ils ne disparaissent pas après 3 jours</a:t>
            </a:r>
            <a:endParaRPr b="1"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4c02499148_0_22"/>
          <p:cNvSpPr txBox="1"/>
          <p:nvPr>
            <p:ph type="title"/>
          </p:nvPr>
        </p:nvSpPr>
        <p:spPr>
          <a:xfrm>
            <a:off x="838200" y="6395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6 messages clés des vaccins</a:t>
            </a:r>
            <a:endParaRPr/>
          </a:p>
        </p:txBody>
      </p:sp>
      <p:sp>
        <p:nvSpPr>
          <p:cNvPr id="143" name="Google Shape;143;g34c02499148_0_22"/>
          <p:cNvSpPr txBox="1"/>
          <p:nvPr>
            <p:ph idx="1" type="body"/>
          </p:nvPr>
        </p:nvSpPr>
        <p:spPr>
          <a:xfrm>
            <a:off x="838200" y="1389650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en-US" sz="2207"/>
              <a:t>1. Quels vaccins sont administrés et combien de fois le client doit revenir pour être complètement protégé.</a:t>
            </a:r>
            <a:endParaRPr sz="2207"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en-US" sz="2207"/>
              <a:t> </a:t>
            </a:r>
            <a:endParaRPr sz="2207"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en-US" sz="2207"/>
              <a:t>2. Quand revenir pour la prochaine vaccination.</a:t>
            </a:r>
            <a:endParaRPr sz="2207"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en-US" sz="2207"/>
              <a:t> </a:t>
            </a:r>
            <a:endParaRPr sz="2207"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en-US" sz="2207"/>
              <a:t>3. Où aller pour la prochaine vaccination (centre de santé primaire ou poste de santé).</a:t>
            </a:r>
            <a:endParaRPr sz="2207"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en-US" sz="2207"/>
              <a:t> </a:t>
            </a:r>
            <a:endParaRPr sz="2207"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en-US" sz="2207"/>
              <a:t>4. La nécessité de ramener l'enfant pour la vaccination même s'il est malade.</a:t>
            </a:r>
            <a:endParaRPr sz="2207"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en-US" sz="2207"/>
              <a:t> </a:t>
            </a:r>
            <a:endParaRPr sz="2207"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en-US" sz="2207"/>
              <a:t>5. Conserver la carte de vaccination et toujours l'apporter au point de service.</a:t>
            </a:r>
            <a:endParaRPr sz="2207"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en-US" sz="2207"/>
              <a:t> </a:t>
            </a:r>
            <a:endParaRPr sz="2207"/>
          </a:p>
          <a:p>
            <a:pPr indent="0" lvl="0" marL="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23"/>
              <a:buNone/>
            </a:pPr>
            <a:r>
              <a:rPr lang="en-US" sz="2207"/>
              <a:t>6. Les effets secondaires attendus et comment les traiter.</a:t>
            </a:r>
            <a:endParaRPr sz="1530"/>
          </a:p>
        </p:txBody>
      </p:sp>
      <p:sp>
        <p:nvSpPr>
          <p:cNvPr id="144" name="Google Shape;144;g34c02499148_0_22"/>
          <p:cNvSpPr txBox="1"/>
          <p:nvPr/>
        </p:nvSpPr>
        <p:spPr>
          <a:xfrm>
            <a:off x="0" y="6509288"/>
            <a:ext cx="327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CARD 2 BACK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06292"/>
            <a:ext cx="12192000" cy="6072328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1"/>
          <p:cNvSpPr txBox="1"/>
          <p:nvPr/>
        </p:nvSpPr>
        <p:spPr>
          <a:xfrm>
            <a:off x="832030" y="0"/>
            <a:ext cx="10515600" cy="96665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25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0" i="0" lang="en-US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vaccines are given and when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1"/>
          <p:cNvSpPr txBox="1"/>
          <p:nvPr/>
        </p:nvSpPr>
        <p:spPr>
          <a:xfrm>
            <a:off x="0" y="6509288"/>
            <a:ext cx="32701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CARD 1 FRONT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"/>
          <p:cNvSpPr/>
          <p:nvPr/>
        </p:nvSpPr>
        <p:spPr>
          <a:xfrm>
            <a:off x="240632" y="966651"/>
            <a:ext cx="1556084" cy="493181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What to know about vaccinations</a:t>
            </a:r>
            <a:endParaRPr/>
          </a:p>
        </p:txBody>
      </p:sp>
      <p:sp>
        <p:nvSpPr>
          <p:cNvPr id="159" name="Google Shape;159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There are infectious diseases that kill or disable children, but there are vaccines that can prevent them.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Children get vaccines throughout early childhood, beginning at or shortly after birth until 15 months.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Vaccines are most effective when given at a specific age. It is very important to stay on the “vaccine schedule”.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Keep the immunization card in a safe place and always bring it with you to the health facility. 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Mild side effects are common following a vaccination. Please see card 2 for what these are and how to manage these side effects at home. 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60" name="Google Shape;160;p2"/>
          <p:cNvSpPr txBox="1"/>
          <p:nvPr/>
        </p:nvSpPr>
        <p:spPr>
          <a:xfrm>
            <a:off x="0" y="6509288"/>
            <a:ext cx="32701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CARD 1 BACK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Google Shape;16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142308" y="0"/>
            <a:ext cx="7602583" cy="36022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0" y="3816123"/>
            <a:ext cx="6389830" cy="16310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515901" y="3602271"/>
            <a:ext cx="5676099" cy="23282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2590546" y="5786248"/>
            <a:ext cx="6669616" cy="980311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3"/>
          <p:cNvSpPr txBox="1"/>
          <p:nvPr/>
        </p:nvSpPr>
        <p:spPr>
          <a:xfrm>
            <a:off x="0" y="6509288"/>
            <a:ext cx="32701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CARD 2 FRONT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6 Key Messages on Vaccines </a:t>
            </a:r>
            <a:endParaRPr/>
          </a:p>
        </p:txBody>
      </p:sp>
      <p:sp>
        <p:nvSpPr>
          <p:cNvPr id="175" name="Google Shape;175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1. What vaccines are given and how many more times the client should come back to be fully protected.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2. When to go back for the next immunization.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3. Where to go for the next immunization (i.e. PHCC or Health Post.)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4. The need to bring the child back for immunization even if he/she is ill.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5. Safeguard the immunization card and always bring it to the service point.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6. Expected side effects and how to treat them.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 </a:t>
            </a:r>
            <a:endParaRPr/>
          </a:p>
          <a:p>
            <a:pPr indent="-10414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176" name="Google Shape;176;p4"/>
          <p:cNvSpPr txBox="1"/>
          <p:nvPr/>
        </p:nvSpPr>
        <p:spPr>
          <a:xfrm>
            <a:off x="0" y="6509288"/>
            <a:ext cx="32701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CARD 2 BACK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06292"/>
            <a:ext cx="12192000" cy="6072328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5"/>
          <p:cNvSpPr txBox="1"/>
          <p:nvPr/>
        </p:nvSpPr>
        <p:spPr>
          <a:xfrm>
            <a:off x="832030" y="0"/>
            <a:ext cx="10515600" cy="96665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25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0" i="0" lang="en-US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vaccines are given and when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5"/>
          <p:cNvSpPr txBox="1"/>
          <p:nvPr/>
        </p:nvSpPr>
        <p:spPr>
          <a:xfrm>
            <a:off x="0" y="6509288"/>
            <a:ext cx="327014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CARD 1 FRONT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5"/>
          <p:cNvSpPr/>
          <p:nvPr/>
        </p:nvSpPr>
        <p:spPr>
          <a:xfrm>
            <a:off x="240632" y="966651"/>
            <a:ext cx="1556084" cy="493181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2024-05-18T13:35:00Z</dcterms:created>
  <dc:creator>Windows User</dc:creator>
</cp:coreProperties>
</file>